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60" r:id="rId3"/>
    <p:sldId id="313" r:id="rId5"/>
    <p:sldId id="352" r:id="rId6"/>
    <p:sldId id="275" r:id="rId7"/>
    <p:sldId id="368" r:id="rId8"/>
    <p:sldId id="383" r:id="rId9"/>
    <p:sldId id="414" r:id="rId10"/>
    <p:sldId id="300" r:id="rId11"/>
    <p:sldId id="403" r:id="rId12"/>
    <p:sldId id="302" r:id="rId13"/>
    <p:sldId id="415" r:id="rId14"/>
    <p:sldId id="416" r:id="rId15"/>
    <p:sldId id="417" r:id="rId16"/>
    <p:sldId id="418" r:id="rId17"/>
    <p:sldId id="419" r:id="rId18"/>
    <p:sldId id="421" r:id="rId19"/>
    <p:sldId id="422" r:id="rId20"/>
    <p:sldId id="423" r:id="rId21"/>
    <p:sldId id="424" r:id="rId22"/>
    <p:sldId id="425" r:id="rId23"/>
    <p:sldId id="402" r:id="rId24"/>
    <p:sldId id="442" r:id="rId25"/>
    <p:sldId id="426" r:id="rId26"/>
    <p:sldId id="427" r:id="rId27"/>
    <p:sldId id="428" r:id="rId28"/>
    <p:sldId id="429" r:id="rId29"/>
    <p:sldId id="430" r:id="rId30"/>
    <p:sldId id="431" r:id="rId31"/>
    <p:sldId id="432" r:id="rId32"/>
    <p:sldId id="433" r:id="rId33"/>
    <p:sldId id="434" r:id="rId34"/>
    <p:sldId id="435" r:id="rId35"/>
    <p:sldId id="436" r:id="rId36"/>
    <p:sldId id="437" r:id="rId37"/>
    <p:sldId id="438" r:id="rId38"/>
    <p:sldId id="439" r:id="rId39"/>
    <p:sldId id="440" r:id="rId40"/>
    <p:sldId id="441" r:id="rId41"/>
  </p:sldIdLst>
  <p:sldSz cx="12192000" cy="6858000"/>
  <p:notesSz cx="6858000" cy="9144000"/>
  <p:embeddedFontLst>
    <p:embeddedFont>
      <p:font typeface="Calibri" panose="020F0502020204030204" charset="0"/>
      <p:regular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95C2"/>
    <a:srgbClr val="94C0FF"/>
    <a:srgbClr val="FAFAFA"/>
    <a:srgbClr val="E5E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tags" Target="tags/tag8.xml"/><Relationship Id="rId45" Type="http://schemas.openxmlformats.org/officeDocument/2006/relationships/font" Target="fonts/font1.fntdata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首次进入系统，参保群众需要上传身份证，之后进行人脸识实名，认证成功之后，方可进行业务办理。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image" Target="../media/image3.jpeg"/><Relationship Id="rId5" Type="http://schemas.openxmlformats.org/officeDocument/2006/relationships/tags" Target="../tags/tag4.xml"/><Relationship Id="rId4" Type="http://schemas.openxmlformats.org/officeDocument/2006/relationships/image" Target="../media/image38.png"/><Relationship Id="rId3" Type="http://schemas.openxmlformats.org/officeDocument/2006/relationships/tags" Target="../tags/tag3.xml"/><Relationship Id="rId2" Type="http://schemas.openxmlformats.org/officeDocument/2006/relationships/image" Target="../media/image37.png"/><Relationship Id="rId11" Type="http://schemas.openxmlformats.org/officeDocument/2006/relationships/notesSlide" Target="../notesSlides/notesSlide21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1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-12700" y="3789680"/>
            <a:ext cx="12204700" cy="3068320"/>
          </a:xfrm>
          <a:prstGeom prst="rect">
            <a:avLst/>
          </a:prstGeom>
          <a:solidFill>
            <a:srgbClr val="809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4747260" y="5324475"/>
            <a:ext cx="1370965" cy="3397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</a:rPr>
              <a:t>2022.6.7</a:t>
            </a:r>
            <a:endParaRPr lang="en-US" altLang="zh-CN" sz="12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463155" y="508000"/>
            <a:ext cx="401193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9600">
                <a:solidFill>
                  <a:srgbClr val="E5EAF6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雅酷黑 45W" panose="020B0404020202020204" charset="-122"/>
                <a:sym typeface="+mn-ea"/>
              </a:rPr>
              <a:t>小程序</a:t>
            </a:r>
            <a:r>
              <a:rPr lang="en-US" altLang="zh-CN" sz="1600">
                <a:solidFill>
                  <a:srgbClr val="94C0FF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雅酷黑 45W" panose="020B0404020202020204" charset="-122"/>
                <a:sym typeface="+mn-ea"/>
              </a:rPr>
              <a:t> </a:t>
            </a:r>
            <a:endParaRPr lang="en-US" altLang="zh-CN" sz="1600">
              <a:solidFill>
                <a:srgbClr val="94C0FF"/>
              </a:solidFill>
              <a:latin typeface="汉仪晓波花月圆W" panose="00020600040101010101" charset="-122"/>
              <a:ea typeface="汉仪晓波花月圆W" panose="00020600040101010101" charset="-122"/>
              <a:cs typeface="汉仪雅酷黑 45W" panose="020B0404020202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36770" y="1316355"/>
            <a:ext cx="582358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54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菏泽市医疗保障局</a:t>
            </a:r>
            <a:endParaRPr lang="zh-CN" altLang="en-US" sz="54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36770" y="4074795"/>
            <a:ext cx="655320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汉仪晓波花月圆W" panose="00020600040101010101" charset="-122"/>
                <a:ea typeface="汉仪晓波花月圆W" panose="00020600040101010101" charset="-122"/>
                <a:sym typeface="+mn-ea"/>
              </a:rPr>
              <a:t>手机视频办医保平台以可视化便民服务站为载体，参保群众可以直接使用手机进行视频连线，一站式线上办理医保业务，实现了省外、市外群众不返菏，市内群众足不出户的便捷高效办理模式。</a:t>
            </a:r>
            <a:endParaRPr lang="zh-CN" altLang="en-US" sz="1400">
              <a:solidFill>
                <a:schemeClr val="bg1"/>
              </a:solidFill>
              <a:latin typeface="汉仪晓波花月圆W" panose="00020600040101010101" charset="-122"/>
              <a:ea typeface="汉仪晓波花月圆W" panose="00020600040101010101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776595" y="2875915"/>
            <a:ext cx="36334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手机视频办医保</a:t>
            </a:r>
            <a:endParaRPr lang="zh-CN" altLang="en-US" sz="36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</p:txBody>
      </p:sp>
      <p:pic>
        <p:nvPicPr>
          <p:cNvPr id="5" name="图片 4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085" y="906780"/>
            <a:ext cx="2837815" cy="5368925"/>
          </a:xfrm>
          <a:prstGeom prst="rect">
            <a:avLst/>
          </a:prstGeom>
        </p:spPr>
      </p:pic>
      <p:pic>
        <p:nvPicPr>
          <p:cNvPr id="6" name="图片 5" descr="0ec52b50727cfea909aa073eb5e83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15" y="1174750"/>
            <a:ext cx="2535555" cy="48323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53060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可视化系统操作</a:t>
            </a:r>
            <a:r>
              <a:rPr lang="en-US" altLang="zh-CN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  </a:t>
            </a:r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主要讲解文档模块的</a:t>
            </a:r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功能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pic>
        <p:nvPicPr>
          <p:cNvPr id="7" name="图片 3" descr="43721654425069_.pic_h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8055" y="1151890"/>
            <a:ext cx="9897110" cy="52768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35090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ym typeface="+mn-ea"/>
              </a:rPr>
              <a:t>电子表格按钮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5795" y="1661160"/>
            <a:ext cx="295529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生成电子表格的业务：</a:t>
            </a:r>
            <a:endParaRPr lang="zh-CN" altLang="en-US"/>
          </a:p>
          <a:p>
            <a:r>
              <a:rPr lang="zh-CN" altLang="en-US"/>
              <a:t>1.参保登记</a:t>
            </a:r>
            <a:endParaRPr lang="zh-CN" altLang="en-US"/>
          </a:p>
          <a:p>
            <a:r>
              <a:rPr lang="zh-CN" altLang="en-US"/>
              <a:t>2.异地就医备案</a:t>
            </a:r>
            <a:endParaRPr lang="zh-CN" altLang="en-US"/>
          </a:p>
          <a:p>
            <a:r>
              <a:rPr lang="zh-CN" altLang="en-US"/>
              <a:t>3.门诊慢特病申请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点击电子表格按钮进入电子表格页面</a:t>
            </a:r>
            <a:endParaRPr lang="zh-CN" altLang="en-US"/>
          </a:p>
        </p:txBody>
      </p:sp>
      <p:pic>
        <p:nvPicPr>
          <p:cNvPr id="6" name="图片 6" descr="44131654570110_.p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24375" y="1362075"/>
            <a:ext cx="6951345" cy="37452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35090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ym typeface="+mn-ea"/>
              </a:rPr>
              <a:t>电子表格按钮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5795" y="1402715"/>
            <a:ext cx="10506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以居民慢特病申请为例，后方科室工作人员可在申报病种栏进行病种审核，不符合的病种可点击蓝色按钮取消。</a:t>
            </a:r>
            <a:endParaRPr lang="zh-CN" altLang="en-US"/>
          </a:p>
        </p:txBody>
      </p:sp>
      <p:pic>
        <p:nvPicPr>
          <p:cNvPr id="8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478" y="2252980"/>
            <a:ext cx="5273675" cy="9867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718185" y="3547110"/>
            <a:ext cx="4876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在审核结果栏，可显示通过病种、未通过病种。</a:t>
            </a:r>
            <a:endParaRPr lang="zh-CN" altLang="en-US"/>
          </a:p>
        </p:txBody>
      </p:sp>
      <p:pic>
        <p:nvPicPr>
          <p:cNvPr id="9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68" y="4222750"/>
            <a:ext cx="5269865" cy="10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35090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通知用户确认</a:t>
            </a:r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按钮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5795" y="1402715"/>
            <a:ext cx="73863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站点与后方科室均有通知用户确认的按钮，根据业务划分，操作此功能。点击按钮之后，用户手机上会收到提示信息，如下图</a:t>
            </a:r>
            <a:endParaRPr lang="zh-CN" altLang="en-US"/>
          </a:p>
        </p:txBody>
      </p:sp>
      <p:pic>
        <p:nvPicPr>
          <p:cNvPr id="11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9208" y="1020128"/>
            <a:ext cx="1152525" cy="10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2" descr="43781654425193_.p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30" y="2430145"/>
            <a:ext cx="1780540" cy="3843655"/>
          </a:xfrm>
          <a:prstGeom prst="rect">
            <a:avLst/>
          </a:prstGeom>
        </p:spPr>
      </p:pic>
      <p:pic>
        <p:nvPicPr>
          <p:cNvPr id="13" name="图片 13" descr="43771654425192_.pi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480" y="2407920"/>
            <a:ext cx="1807845" cy="3875405"/>
          </a:xfrm>
          <a:prstGeom prst="rect">
            <a:avLst/>
          </a:prstGeom>
        </p:spPr>
      </p:pic>
      <p:pic>
        <p:nvPicPr>
          <p:cNvPr id="14" name="图片 14" descr="43761654425192_.pi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980" y="2370455"/>
            <a:ext cx="1903730" cy="39560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5085" y="2198370"/>
            <a:ext cx="982980" cy="8515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5085" y="3336290"/>
            <a:ext cx="982345" cy="9271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35090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选择签章按钮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5795" y="1402715"/>
            <a:ext cx="73863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后方科室在收到用户确认信息之后，可进行签章操作。点击选择签章按钮进行下一步操作。</a:t>
            </a:r>
            <a:endParaRPr lang="zh-CN" altLang="en-US"/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3643" y="1058863"/>
            <a:ext cx="105727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图片 17" descr="43741654425143_.p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30" y="2116455"/>
            <a:ext cx="7890510" cy="44392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35090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签章完成按钮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5795" y="1655445"/>
            <a:ext cx="7386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点击签章完成按钮，签章文件会下发到站点、坐席、科室。</a:t>
            </a:r>
            <a:endParaRPr lang="zh-CN" altLang="en-US"/>
          </a:p>
        </p:txBody>
      </p:sp>
      <p:pic>
        <p:nvPicPr>
          <p:cNvPr id="16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02800" y="879158"/>
            <a:ext cx="1238250" cy="136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35090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签章按钮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5795" y="1310005"/>
            <a:ext cx="10567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此处签章按钮的功能是可以在用户上传的材料上面进行签章操作。根据具体业务进行操作。</a:t>
            </a:r>
            <a:endParaRPr lang="zh-CN" altLang="en-US"/>
          </a:p>
        </p:txBody>
      </p:sp>
      <p:pic>
        <p:nvPicPr>
          <p:cNvPr id="20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795" y="1929130"/>
            <a:ext cx="8234680" cy="4662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35090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办理结果按钮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5795" y="1310005"/>
            <a:ext cx="10567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此按钮主要是针对没有生成电子表格的业务，通知用户确认/办理结果的操作。根据具体业务进行操作。</a:t>
            </a:r>
            <a:endParaRPr lang="zh-CN" altLang="en-US"/>
          </a:p>
        </p:txBody>
      </p:sp>
      <p:pic>
        <p:nvPicPr>
          <p:cNvPr id="21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4230" y="2030095"/>
            <a:ext cx="8418195" cy="4530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35090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保存</a:t>
            </a:r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按钮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5795" y="1310005"/>
            <a:ext cx="10567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点击保存按钮，下载用户上传的材料、电子表格等到本地。根据具体业务进行操作。</a:t>
            </a:r>
            <a:endParaRPr lang="zh-CN" altLang="en-US"/>
          </a:p>
        </p:txBody>
      </p:sp>
      <p:pic>
        <p:nvPicPr>
          <p:cNvPr id="5" name="图片 1" descr="/private/var/folders/bf/g8z8b3n52sj1r38k1xn4cyn00000gn/T/com.kingsoft.wpsoffice.mac/picturecompress_20220607151825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185" y="1967865"/>
            <a:ext cx="8449310" cy="4529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35090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旋转按钮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5795" y="1310005"/>
            <a:ext cx="10567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点击保存按钮，下载用户上传的材料、电子表格等到本地。根据具体业务进行操作。</a:t>
            </a:r>
            <a:endParaRPr lang="zh-CN" altLang="en-US"/>
          </a:p>
        </p:txBody>
      </p:sp>
      <p:pic>
        <p:nvPicPr>
          <p:cNvPr id="7" name="图片 2" descr="/private/var/folders/bf/g8z8b3n52sj1r38k1xn4cyn00000gn/T/com.kingsoft.wpsoffice.mac/picturecompress_20220607151932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185" y="2082165"/>
            <a:ext cx="8137525" cy="4385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4057333" y="1090930"/>
            <a:ext cx="4076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zh-CN" sz="32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目录</a:t>
            </a:r>
            <a:endParaRPr lang="en-US" altLang="zh-CN" sz="32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长美黑简" panose="02010600000101010101" charset="-122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5736000" y="1898650"/>
            <a:ext cx="72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51375" y="2591435"/>
            <a:ext cx="2887980" cy="3068320"/>
          </a:xfrm>
          <a:prstGeom prst="rect">
            <a:avLst/>
          </a:prstGeom>
          <a:solidFill>
            <a:srgbClr val="809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4900930" y="3302000"/>
            <a:ext cx="2388870" cy="2139950"/>
            <a:chOff x="1052" y="5311"/>
            <a:chExt cx="3762" cy="3370"/>
          </a:xfrm>
        </p:grpSpPr>
        <p:sp>
          <p:nvSpPr>
            <p:cNvPr id="8" name="椭圆 7"/>
            <p:cNvSpPr/>
            <p:nvPr/>
          </p:nvSpPr>
          <p:spPr>
            <a:xfrm>
              <a:off x="2393" y="5311"/>
              <a:ext cx="1080" cy="1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>
                  <a:solidFill>
                    <a:schemeClr val="tx1"/>
                  </a:solidFill>
                  <a:latin typeface="汉仪晓波花月圆W" panose="00020600040101010101" charset="-122"/>
                  <a:ea typeface="汉仪晓波花月圆W" panose="00020600040101010101" charset="-122"/>
                </a:rPr>
                <a:t>01</a:t>
              </a:r>
              <a:endParaRPr lang="en-US" altLang="zh-CN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052" y="6429"/>
              <a:ext cx="3762" cy="22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汉仪晓波花月圆W" panose="00020600040101010101" charset="-122"/>
                  <a:ea typeface="汉仪晓波花月圆W" panose="00020600040101010101" charset="-122"/>
                  <a:cs typeface="汉仪晓波花月圆W" panose="00020600040101010101" charset="-122"/>
                  <a:sym typeface="+mn-ea"/>
                </a:rPr>
                <a:t>小程序及可视化系统</a:t>
              </a:r>
              <a:r>
                <a:rPr lang="zh-CN" altLang="en-US" sz="2400">
                  <a:solidFill>
                    <a:schemeClr val="bg1"/>
                  </a:solidFill>
                  <a:latin typeface="汉仪晓波花月圆W" panose="00020600040101010101" charset="-122"/>
                  <a:ea typeface="汉仪晓波花月圆W" panose="00020600040101010101" charset="-122"/>
                  <a:cs typeface="汉仪晓波花月圆W" panose="00020600040101010101" charset="-122"/>
                  <a:sym typeface="+mn-ea"/>
                </a:rPr>
                <a:t>功能介绍</a:t>
              </a:r>
              <a:endParaRPr lang="zh-CN" altLang="en-US" sz="1600">
                <a:solidFill>
                  <a:schemeClr val="bg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1000">
                <a:solidFill>
                  <a:schemeClr val="bg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35090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业务办结选择按钮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pic>
        <p:nvPicPr>
          <p:cNvPr id="19" name="图片 19" descr="43751654425156_.p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9250" y="1624330"/>
            <a:ext cx="6174740" cy="34734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5795" y="1510665"/>
            <a:ext cx="381190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已受理业务：</a:t>
            </a:r>
            <a:endParaRPr lang="zh-CN" altLang="en-US"/>
          </a:p>
          <a:p>
            <a:r>
              <a:rPr lang="zh-CN" altLang="en-US"/>
              <a:t>1、长期护理险申请 </a:t>
            </a:r>
            <a:endParaRPr lang="zh-CN" altLang="en-US"/>
          </a:p>
          <a:p>
            <a:r>
              <a:rPr lang="zh-CN" altLang="en-US"/>
              <a:t>2、网办掌办、一网通办</a:t>
            </a:r>
            <a:endParaRPr lang="zh-CN" altLang="en-US"/>
          </a:p>
          <a:p>
            <a:r>
              <a:rPr lang="zh-CN" altLang="en-US"/>
              <a:t>3、老年人服务</a:t>
            </a:r>
            <a:endParaRPr lang="zh-CN" altLang="en-US"/>
          </a:p>
          <a:p>
            <a:r>
              <a:rPr lang="zh-CN" altLang="en-US"/>
              <a:t>4、电子凭证申请</a:t>
            </a:r>
            <a:endParaRPr lang="zh-CN" altLang="en-US"/>
          </a:p>
          <a:p>
            <a:r>
              <a:rPr lang="zh-CN" altLang="en-US"/>
              <a:t>5、参保人员异地就医费用手工报销</a:t>
            </a:r>
            <a:endParaRPr lang="zh-CN" altLang="en-US"/>
          </a:p>
          <a:p>
            <a:r>
              <a:rPr lang="zh-CN" altLang="en-US"/>
              <a:t>6、生育津贴申领</a:t>
            </a:r>
            <a:endParaRPr lang="zh-CN" altLang="en-US"/>
          </a:p>
          <a:p>
            <a:r>
              <a:rPr lang="zh-CN" altLang="en-US"/>
              <a:t>7、医疗救助申请</a:t>
            </a:r>
            <a:endParaRPr lang="zh-CN" altLang="en-US"/>
          </a:p>
          <a:p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不符合即时办理的请选择已受理。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  <a:p>
            <a:endParaRPr lang="zh-CN" altLang="en-US"/>
          </a:p>
          <a:p>
            <a:r>
              <a:rPr lang="zh-CN" altLang="en-US"/>
              <a:t>已完结业务：</a:t>
            </a:r>
            <a:endParaRPr lang="zh-CN" altLang="en-US"/>
          </a:p>
          <a:p>
            <a:r>
              <a:rPr lang="zh-CN" altLang="en-US"/>
              <a:t>1、参保登记</a:t>
            </a:r>
            <a:endParaRPr lang="zh-CN" altLang="en-US"/>
          </a:p>
          <a:p>
            <a:r>
              <a:rPr lang="zh-CN" altLang="en-US"/>
              <a:t>2、参保信息查询</a:t>
            </a:r>
            <a:endParaRPr lang="zh-CN" altLang="en-US"/>
          </a:p>
          <a:p>
            <a:r>
              <a:rPr lang="zh-CN" altLang="en-US"/>
              <a:t>3、参保人员异地就医备案</a:t>
            </a:r>
            <a:endParaRPr lang="zh-CN" altLang="en-US"/>
          </a:p>
          <a:p>
            <a:r>
              <a:rPr lang="zh-CN" altLang="en-US"/>
              <a:t>4、门诊慢特病待遇认定与两病资格办理</a:t>
            </a:r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2742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办理记录查询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74710" y="2117090"/>
            <a:ext cx="29883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Songti SC Regular" panose="02010600040101010101" charset="-122"/>
                <a:ea typeface="Songti SC Regular" panose="02010600040101010101" charset="-122"/>
                <a:cs typeface="Songti SC Regular" panose="02010600040101010101" charset="-122"/>
              </a:rPr>
              <a:t>当参保用户完成了本次线上业务办理流程之后，可以在办理记录里面查询到已办业务。</a:t>
            </a:r>
            <a:endParaRPr lang="zh-CN" altLang="en-US">
              <a:latin typeface="Songti SC Regular" panose="02010600040101010101" charset="-122"/>
              <a:ea typeface="Songti SC Regular" panose="02010600040101010101" charset="-122"/>
              <a:cs typeface="Songti SC Regular" panose="02010600040101010101" charset="-122"/>
            </a:endParaRPr>
          </a:p>
          <a:p>
            <a:r>
              <a:rPr lang="zh-CN" altLang="en-US">
                <a:latin typeface="Songti SC Regular" panose="02010600040101010101" charset="-122"/>
                <a:ea typeface="Songti SC Regular" panose="02010600040101010101" charset="-122"/>
                <a:cs typeface="Songti SC Regular" panose="02010600040101010101" charset="-122"/>
              </a:rPr>
              <a:t>办理项目、办理时间、办理状态</a:t>
            </a:r>
            <a:endParaRPr lang="zh-CN" altLang="en-US">
              <a:latin typeface="Songti SC Regular" panose="02010600040101010101" charset="-122"/>
              <a:ea typeface="Songti SC Regular" panose="02010600040101010101" charset="-122"/>
              <a:cs typeface="Songti SC Regular" panose="0201060004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54810" y="1448435"/>
            <a:ext cx="2161540" cy="4545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17370" y="1661160"/>
            <a:ext cx="1837055" cy="4121785"/>
          </a:xfrm>
          <a:prstGeom prst="rect">
            <a:avLst/>
          </a:prstGeom>
        </p:spPr>
      </p:pic>
      <p:pic>
        <p:nvPicPr>
          <p:cNvPr id="8" name="图片 7" descr="0ec52b50727cfea909aa073eb5e83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817370" y="1661160"/>
            <a:ext cx="1861185" cy="412115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2227580" y="5116195"/>
            <a:ext cx="1046480" cy="41021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51730" y="1448435"/>
            <a:ext cx="2161540" cy="4545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108575" y="1662430"/>
            <a:ext cx="1876425" cy="412051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4057333" y="1090930"/>
            <a:ext cx="4076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zh-CN" sz="32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目录</a:t>
            </a:r>
            <a:endParaRPr lang="en-US" altLang="zh-CN" sz="32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长美黑简" panose="02010600000101010101" charset="-122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5736000" y="1898650"/>
            <a:ext cx="72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10430" y="2600325"/>
            <a:ext cx="2887980" cy="3068320"/>
          </a:xfrm>
          <a:prstGeom prst="rect">
            <a:avLst/>
          </a:prstGeom>
          <a:solidFill>
            <a:srgbClr val="809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5017770" y="3310890"/>
            <a:ext cx="2330450" cy="2139950"/>
            <a:chOff x="5590" y="5311"/>
            <a:chExt cx="3670" cy="3370"/>
          </a:xfrm>
        </p:grpSpPr>
        <p:sp>
          <p:nvSpPr>
            <p:cNvPr id="11" name="椭圆 10"/>
            <p:cNvSpPr/>
            <p:nvPr/>
          </p:nvSpPr>
          <p:spPr>
            <a:xfrm>
              <a:off x="6840" y="5311"/>
              <a:ext cx="1080" cy="1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>
                  <a:solidFill>
                    <a:schemeClr val="tx1"/>
                  </a:solidFill>
                  <a:latin typeface="汉仪晓波花月圆W" panose="00020600040101010101" charset="-122"/>
                  <a:ea typeface="汉仪晓波花月圆W" panose="00020600040101010101" charset="-122"/>
                </a:rPr>
                <a:t>02</a:t>
              </a:r>
              <a:endParaRPr lang="en-US" altLang="zh-CN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590" y="6429"/>
              <a:ext cx="3670" cy="22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50000"/>
                </a:lnSpc>
              </a:pPr>
              <a:r>
                <a:rPr lang="en-US" altLang="zh-CN" sz="2400">
                  <a:solidFill>
                    <a:schemeClr val="bg1"/>
                  </a:solidFill>
                  <a:latin typeface="汉仪晓波花月圆W" panose="00020600040101010101" charset="-122"/>
                  <a:ea typeface="汉仪晓波花月圆W" panose="00020600040101010101" charset="-122"/>
                  <a:cs typeface="汉仪晓波花月圆W" panose="00020600040101010101" charset="-122"/>
                  <a:sym typeface="+mn-ea"/>
                </a:rPr>
                <a:t>12</a:t>
              </a:r>
              <a:r>
                <a:rPr lang="zh-CN" altLang="en-US" sz="2400">
                  <a:solidFill>
                    <a:schemeClr val="bg1"/>
                  </a:solidFill>
                  <a:latin typeface="汉仪晓波花月圆W" panose="00020600040101010101" charset="-122"/>
                  <a:ea typeface="汉仪晓波花月圆W" panose="00020600040101010101" charset="-122"/>
                  <a:cs typeface="汉仪晓波花月圆W" panose="00020600040101010101" charset="-122"/>
                  <a:sym typeface="+mn-ea"/>
                </a:rPr>
                <a:t>项业务</a:t>
              </a:r>
              <a:r>
                <a:rPr lang="zh-CN" altLang="en-US" sz="2400">
                  <a:solidFill>
                    <a:schemeClr val="bg1"/>
                  </a:solidFill>
                  <a:latin typeface="汉仪晓波花月圆W" panose="00020600040101010101" charset="-122"/>
                  <a:ea typeface="汉仪晓波花月圆W" panose="00020600040101010101" charset="-122"/>
                  <a:cs typeface="汉仪晓波花月圆W" panose="00020600040101010101" charset="-122"/>
                  <a:sym typeface="+mn-ea"/>
                </a:rPr>
                <a:t>办理流程</a:t>
              </a:r>
              <a:endParaRPr lang="zh-CN" altLang="en-US" sz="1600">
                <a:solidFill>
                  <a:schemeClr val="bg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1000">
                <a:solidFill>
                  <a:schemeClr val="bg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2742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参保登记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8185" y="1950720"/>
            <a:ext cx="1044448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居民参保登记</a:t>
            </a:r>
            <a:endParaRPr lang="zh-CN" altLang="en-US"/>
          </a:p>
          <a:p>
            <a:r>
              <a:rPr lang="zh-CN" altLang="en-US"/>
              <a:t>“手机视频办医保”——业务查询——选择“参保登记”——选择“居民参保登记”——阅读申报材料——选择“业务办理”</a:t>
            </a:r>
            <a:endParaRPr lang="zh-CN" altLang="en-US"/>
          </a:p>
          <a:p>
            <a:r>
              <a:rPr lang="zh-CN" altLang="en-US"/>
              <a:t>1、已参保登记：填写基础信息（联系电话）——选择服务站点——工作人员生成表格发送给申请人——申请人确认表格信息——工作人员收到确认反馈后，告知业务已办结；</a:t>
            </a:r>
            <a:endParaRPr lang="zh-CN" altLang="en-US"/>
          </a:p>
          <a:p>
            <a:r>
              <a:rPr lang="zh-CN" altLang="en-US"/>
              <a:t>2、新增参保登记：填写基础信息（代办人与被代办人姓名、身份证号码、联系电话、关系等）——上传代办人与被代办人有效身份证件——选择服务站点——工作人员生成表格发送给申请人——申请人确认表格信息——工作人员收到确认反馈后，告知业务已办结；</a:t>
            </a:r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2742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参保登记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8185" y="1950720"/>
            <a:ext cx="1044448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职工参保登记</a:t>
            </a:r>
            <a:endParaRPr lang="zh-CN" altLang="en-US"/>
          </a:p>
          <a:p>
            <a:r>
              <a:rPr lang="zh-CN" altLang="en-US"/>
              <a:t>“手机视频办医保”——业务查询——选择“参保登记”——选择“职工参保登记”——阅读申报材料——选择“业务办理”</a:t>
            </a:r>
            <a:endParaRPr lang="zh-CN" altLang="en-US"/>
          </a:p>
          <a:p>
            <a:r>
              <a:rPr lang="zh-CN" altLang="en-US"/>
              <a:t>1、已参保登记：填写基础信息（联系电话）——上传本人有效身份证件（在职职工还需提供单位盖章的《职工基本医疗保险参保登记表》）——选择服务站点——工作人员生成表格发送给申请人——申请人确认表格信息——工作人员收到确认反馈后，告知业务已办结；</a:t>
            </a:r>
            <a:endParaRPr lang="zh-CN" altLang="en-US"/>
          </a:p>
          <a:p>
            <a:r>
              <a:rPr lang="zh-CN" altLang="en-US"/>
              <a:t>2、新增参保登记：填写基础信息（代办人与被代办人姓名、身份证号码、联系电话、关系等）——上传代办人与被代办人有效身份证件（在职职工还需提供单位盖章的《职工基本医疗保险参保登记表》）——选择服务站点——工作人员生成表格发送给申请人——申请人确认表格信息——工作人员收到确认反馈后，告知业务已办结；</a:t>
            </a:r>
            <a:endParaRPr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2742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参保信息查询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8185" y="1950720"/>
            <a:ext cx="1044448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参保单位参保信息查询</a:t>
            </a:r>
            <a:endParaRPr lang="zh-CN" altLang="en-US"/>
          </a:p>
          <a:p>
            <a:r>
              <a:rPr lang="zh-CN" altLang="en-US"/>
              <a:t>“手机视频办医保”——业务查询——选择“参保信息查询”——选择“参保单位参保信息查询”——阅读申报材料——选择“业务办理”——填写基础信息（联系电话）——上传单位有效证明文件（统一社会信用代码证书或介绍信）——选择服务站点——工作人员查询后告知参保信息——业务已办结；</a:t>
            </a:r>
            <a:endParaRPr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2742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参保信息查询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8185" y="1950720"/>
            <a:ext cx="1044448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参保人员参保信息查询</a:t>
            </a:r>
            <a:endParaRPr lang="zh-CN" altLang="en-US"/>
          </a:p>
          <a:p>
            <a:r>
              <a:rPr lang="zh-CN" altLang="en-US"/>
              <a:t>“手机视频办医保”——业务查询—选择“参保信息查询”——选择“参保人员参保信息查询”——阅读申报材料——选择“业务办理”</a:t>
            </a:r>
            <a:endParaRPr lang="zh-CN" altLang="en-US"/>
          </a:p>
          <a:p>
            <a:r>
              <a:rPr lang="zh-CN" altLang="en-US"/>
              <a:t>1、本人：填写基础信息（联系电话）——上传参保人有效身份证件——选择服务站点——工作人员查询后告知参保信息——业务已办结；</a:t>
            </a:r>
            <a:endParaRPr lang="zh-CN" altLang="en-US"/>
          </a:p>
          <a:p>
            <a:r>
              <a:rPr lang="zh-CN" altLang="en-US"/>
              <a:t>2、委托人：填写基础信息（参保人本人与委托人姓名、身份证号码、联系电话、关系等）——上传参保人本人与委托人有效身份证件、委托书——选择服务站点——工作人员查询后告知参保信息——业务已办结；</a:t>
            </a:r>
            <a:endParaRPr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2742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异地就医备案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8185" y="1950720"/>
            <a:ext cx="1044448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1.长期异地就医备案（可以代办）：“手机视频办医保”—业务办理—选择“参保人员异地就医备案（含职工、居民）”—选择“异地长期居住备案”—填写基础信息（联系电话、备案省市）—系统自动生成承诺书—工作人员审核—申请人确认审核结果--系统备案—业务办结告知；</a:t>
            </a:r>
            <a:endParaRPr lang="zh-CN" altLang="en-US"/>
          </a:p>
          <a:p>
            <a:r>
              <a:rPr lang="zh-CN" altLang="en-US"/>
              <a:t>2.临时外出就医备案（可以代办）：“手机视频办医保”—业务办理—选择“参保人员异地就医备案（含职工、居民）”—选择“临时外出就医备案”—填写基础信息（联系电话）—工作人员审核--系统备案—业务办结告知；</a:t>
            </a:r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2742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门诊慢特病申请和备案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8185" y="1950720"/>
            <a:ext cx="1044448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1.门诊慢特病：“手机视频办医保”—业务办理—选择“门诊慢特病待遇认定和两病资格办理”—选择“职工（居民）门诊慢特病材料受理和待遇认定”—填写基础信息（代办人与被代办人姓名、身份证号码、联系电话、关系、申报病种、定点医院）—上传材料（代办人与被代办人有效身份证件、病历、检查化验报告）—工作人员审核—申请人确认审核结果—电子签章—业务办结告知；</a:t>
            </a:r>
            <a:endParaRPr lang="zh-CN" altLang="en-US"/>
          </a:p>
          <a:p>
            <a:r>
              <a:rPr lang="zh-CN" altLang="en-US"/>
              <a:t>2.两病：“手机视频办医保”—业务办理—选择“门诊慢特病待遇认定和两病资格办理”—选择“两病资格办理”—填写基础信息（代办人与被代办人姓名、身份证号码、联系电话、关系、申报病种）—上传材料（代办人与被代办人有效身份证件、处方或诊断证明）—工作人员审核—申请人确认审核结果—系统备案—业务办结告知；</a:t>
            </a:r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2742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异地就医手工材料受理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8185" y="1950720"/>
            <a:ext cx="104444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“手机视频办医保”—业务办理—选择“参保人员异地就医费用手工报销”—填写基础信息（代办人与被代办人姓名、身份证号码、联系电话、关系）—上传材料（发票、费用清单、诊断证明或出入院小结）--工作人员审核--材料保存受理—业务办结告知；</a:t>
            </a:r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3" name="矩形 22"/>
          <p:cNvSpPr/>
          <p:nvPr/>
        </p:nvSpPr>
        <p:spPr>
          <a:xfrm>
            <a:off x="6416040" y="635"/>
            <a:ext cx="5788660" cy="685736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圆角矩形 28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24230" y="615950"/>
            <a:ext cx="12522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系统入口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230620" y="0"/>
            <a:ext cx="5974080" cy="6857365"/>
          </a:xfrm>
          <a:prstGeom prst="rect">
            <a:avLst/>
          </a:prstGeom>
          <a:gradFill rotWithShape="1">
            <a:gsLst>
              <a:gs pos="0">
                <a:srgbClr val="FAFAFA"/>
              </a:gs>
              <a:gs pos="100000">
                <a:srgbClr val="FAFAFA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0" name="文本框 49"/>
          <p:cNvSpPr txBox="1"/>
          <p:nvPr/>
        </p:nvSpPr>
        <p:spPr>
          <a:xfrm>
            <a:off x="6005830" y="2430780"/>
            <a:ext cx="5163820" cy="34150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just">
              <a:lnSpc>
                <a:spcPct val="150000"/>
              </a:lnSpc>
            </a:pPr>
            <a:r>
              <a:rPr lang="en-US" altLang="zh-CN" sz="16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   1</a:t>
            </a:r>
            <a:r>
              <a:rPr lang="zh-CN" altLang="en-US" sz="16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、用户可以通过</a:t>
            </a:r>
            <a:r>
              <a:rPr lang="zh-CN" altLang="en-US" sz="1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微信</a:t>
            </a:r>
            <a:r>
              <a:rPr lang="zh-CN" altLang="en-US" sz="1600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小程序搜索</a:t>
            </a:r>
            <a:r>
              <a:rPr lang="en-US" altLang="zh-CN" sz="1600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“</a:t>
            </a:r>
            <a:r>
              <a:rPr lang="zh-CN" altLang="en-US" sz="1600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手机视频办医保</a:t>
            </a:r>
            <a:r>
              <a:rPr lang="en-US" altLang="zh-CN" sz="1600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”</a:t>
            </a:r>
            <a:r>
              <a:rPr lang="zh-CN" altLang="en-US" sz="1600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点击图标即可进入系统。</a:t>
            </a:r>
            <a:endParaRPr lang="zh-CN" altLang="en-US" sz="1600"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   2</a:t>
            </a:r>
            <a:r>
              <a:rPr lang="zh-CN" altLang="en-US" sz="1600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、通过</a:t>
            </a:r>
            <a:r>
              <a:rPr lang="zh-CN" altLang="en-US" sz="1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菏泽医保</a:t>
            </a:r>
            <a:r>
              <a:rPr lang="zh-CN" altLang="en-US" sz="1600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小程序的</a:t>
            </a:r>
            <a:r>
              <a:rPr lang="en-US" altLang="zh-CN" sz="1600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“</a:t>
            </a:r>
            <a:r>
              <a:rPr lang="zh-CN" altLang="en-US" sz="1600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手机视频办医保</a:t>
            </a:r>
            <a:r>
              <a:rPr lang="en-US" altLang="zh-CN" sz="1600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”</a:t>
            </a:r>
            <a:r>
              <a:rPr lang="zh-CN" altLang="en-US" sz="16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，点击图标即可进入系统。</a:t>
            </a:r>
            <a:endParaRPr lang="zh-CN" altLang="en-US" sz="16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 </a:t>
            </a:r>
            <a:r>
              <a:rPr lang="en-US" altLang="zh-CN" sz="16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  3</a:t>
            </a:r>
            <a:r>
              <a:rPr lang="zh-CN" altLang="en-US" sz="16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、打开微信扫描</a:t>
            </a:r>
            <a:r>
              <a:rPr lang="en-US" altLang="zh-CN" sz="16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“</a:t>
            </a:r>
            <a:r>
              <a:rPr lang="zh-CN" altLang="en-US" sz="16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手机视频办医保</a:t>
            </a:r>
            <a:r>
              <a:rPr lang="en-US" altLang="zh-CN" sz="16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”</a:t>
            </a:r>
            <a:r>
              <a:rPr lang="zh-CN" altLang="en-US" sz="1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二维码</a:t>
            </a:r>
            <a:r>
              <a:rPr lang="zh-CN" altLang="en-US" sz="16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，即可进入。</a:t>
            </a:r>
            <a:endParaRPr lang="zh-CN" altLang="en-US" sz="16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 </a:t>
            </a:r>
            <a:r>
              <a:rPr lang="en-US" altLang="zh-CN" sz="16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  4</a:t>
            </a:r>
            <a:r>
              <a:rPr lang="zh-CN" altLang="en-US" sz="16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、通过医保局宣传短信，复制</a:t>
            </a:r>
            <a:r>
              <a:rPr lang="zh-CN" altLang="en-US" sz="1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链接口令</a:t>
            </a:r>
            <a:r>
              <a:rPr lang="zh-CN" altLang="en-US" sz="16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到微信即可进入。</a:t>
            </a:r>
            <a:endParaRPr lang="zh-CN" altLang="en-US" sz="16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  <a:p>
            <a:pPr algn="just">
              <a:lnSpc>
                <a:spcPct val="150000"/>
              </a:lnSpc>
            </a:pPr>
            <a:endParaRPr lang="zh-CN" altLang="en-US" sz="16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8261350" y="5483860"/>
            <a:ext cx="756920" cy="756920"/>
          </a:xfrm>
          <a:prstGeom prst="ellipse">
            <a:avLst/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latin typeface="汉仪晓波花月圆W" panose="00020600040101010101" charset="-122"/>
                <a:ea typeface="汉仪晓波花月圆W" panose="00020600040101010101" charset="-122"/>
              </a:rPr>
              <a:t>专业</a:t>
            </a:r>
            <a:endParaRPr lang="zh-CN" altLang="en-US" sz="1200">
              <a:latin typeface="汉仪晓波花月圆W" panose="00020600040101010101" charset="-122"/>
              <a:ea typeface="汉仪晓波花月圆W" panose="00020600040101010101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9340215" y="5483860"/>
            <a:ext cx="756920" cy="756920"/>
          </a:xfrm>
          <a:prstGeom prst="ellipse">
            <a:avLst/>
          </a:prstGeom>
          <a:solidFill>
            <a:srgbClr val="809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latin typeface="汉仪晓波花月圆W" panose="00020600040101010101" charset="-122"/>
                <a:ea typeface="汉仪晓波花月圆W" panose="00020600040101010101" charset="-122"/>
              </a:rPr>
              <a:t>智能</a:t>
            </a:r>
            <a:endParaRPr lang="zh-CN" altLang="en-US" sz="1200">
              <a:latin typeface="汉仪晓波花月圆W" panose="00020600040101010101" charset="-122"/>
              <a:ea typeface="汉仪晓波花月圆W" panose="00020600040101010101" charset="-122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10419715" y="5483860"/>
            <a:ext cx="756920" cy="756920"/>
          </a:xfrm>
          <a:prstGeom prst="ellipse">
            <a:avLst/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latin typeface="汉仪晓波花月圆W" panose="00020600040101010101" charset="-122"/>
                <a:ea typeface="汉仪晓波花月圆W" panose="00020600040101010101" charset="-122"/>
              </a:rPr>
              <a:t>高效</a:t>
            </a:r>
            <a:endParaRPr lang="zh-CN" altLang="en-US" sz="1200">
              <a:latin typeface="汉仪晓波花月圆W" panose="00020600040101010101" charset="-122"/>
              <a:ea typeface="汉仪晓波花月圆W" panose="0002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41390" y="1529715"/>
            <a:ext cx="4181475" cy="1029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4000">
                <a:solidFill>
                  <a:srgbClr val="8095C2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雅酷黑 45W" panose="020B0404020202020204" charset="-122"/>
                <a:sym typeface="+mn-ea"/>
              </a:rPr>
              <a:t>系统入口</a:t>
            </a:r>
            <a:endParaRPr lang="en-US" altLang="zh-CN" sz="4000">
              <a:solidFill>
                <a:srgbClr val="8095C2"/>
              </a:solidFill>
              <a:latin typeface="汉仪晓波花月圆W" panose="00020600040101010101" charset="-122"/>
              <a:ea typeface="汉仪晓波花月圆W" panose="00020600040101010101" charset="-122"/>
              <a:cs typeface="汉仪雅酷黑 45W" panose="020B0404020202020204" charset="-122"/>
              <a:sym typeface="+mn-ea"/>
            </a:endParaRPr>
          </a:p>
          <a:p>
            <a:pPr algn="l"/>
            <a:endParaRPr lang="en-US" altLang="zh-CN" sz="1400">
              <a:solidFill>
                <a:srgbClr val="8095C2"/>
              </a:solidFill>
              <a:latin typeface="汉仪晓波花月圆W" panose="00020600040101010101" charset="-122"/>
              <a:ea typeface="汉仪晓波花月圆W" panose="00020600040101010101" charset="-122"/>
              <a:cs typeface="汉仪雅酷黑 45W" panose="020B0404020202020204" charset="-122"/>
              <a:sym typeface="+mn-ea"/>
            </a:endParaRPr>
          </a:p>
          <a:p>
            <a:pPr algn="l"/>
            <a:r>
              <a:rPr lang="en-US" altLang="zh-CN" sz="700">
                <a:solidFill>
                  <a:srgbClr val="8095C2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雅酷黑 45W" panose="020B0404020202020204" charset="-122"/>
                <a:sym typeface="+mn-ea"/>
              </a:rPr>
              <a:t> </a:t>
            </a:r>
            <a:endParaRPr lang="en-US" altLang="zh-CN" sz="700">
              <a:solidFill>
                <a:srgbClr val="8095C2"/>
              </a:solidFill>
              <a:latin typeface="汉仪晓波花月圆W" panose="00020600040101010101" charset="-122"/>
              <a:ea typeface="汉仪晓波花月圆W" panose="00020600040101010101" charset="-122"/>
              <a:cs typeface="汉仪雅酷黑 45W" panose="020B0404020202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15" y="1381125"/>
            <a:ext cx="2653030" cy="5009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1651635"/>
            <a:ext cx="2398395" cy="4468495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1270000" y="1894840"/>
            <a:ext cx="1046480" cy="67945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777240" y="2574290"/>
            <a:ext cx="699770" cy="55245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t="193" r="2054" b="-193"/>
          <a:stretch>
            <a:fillRect/>
          </a:stretch>
        </p:blipFill>
        <p:spPr>
          <a:xfrm>
            <a:off x="3205480" y="1419225"/>
            <a:ext cx="2664460" cy="4933315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3341370" y="3848735"/>
            <a:ext cx="1046480" cy="67945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2742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医疗救助申请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8185" y="1950720"/>
            <a:ext cx="104444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填写医疗救助申请审批表（支出型困难户）—上传材料（个人户口本或身份证复印件；家庭困难证明；本年度住院病历首页复印件；医疗保险报销、大病保险报销凭证复印件；银行卡账号。）—审核—支付——业务办结告知。</a:t>
            </a:r>
            <a:endParaRPr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2742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长期护理险政策指导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8185" y="1950720"/>
            <a:ext cx="104444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手机视频办医保”——身份证实名认证——业务办理——长期护理保险申请——填写联系电话——点击下一步——选择服务站点呼叫——对申请人政策解读及申请材料指导——告知定点机构联系电话及具体位置；</a:t>
            </a:r>
            <a:endParaRPr lang="zh-CN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2742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生育津贴申领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8185" y="1896745"/>
            <a:ext cx="1044448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第一步：办理业务的用户在手机微信搜索“手机视频办医保”小程序，点击进入后，选择“业务办理-生育津贴申领”。</a:t>
            </a:r>
            <a:endParaRPr lang="zh-CN" altLang="en-US"/>
          </a:p>
          <a:p>
            <a:r>
              <a:rPr lang="zh-CN" altLang="en-US"/>
              <a:t>第二步：进入信息填报页面—填写联系电话。上传所需材料（代办需上传代办人身份证件），确认参保人姓名、身份证号码、联系电话、身份证等信息准确无误后，点击“下一步”进入选择服务站点页面。</a:t>
            </a:r>
            <a:endParaRPr lang="zh-CN" altLang="en-US"/>
          </a:p>
          <a:p>
            <a:r>
              <a:rPr lang="zh-CN" altLang="en-US"/>
              <a:t>第三步：在选择服务站点页面，选择一个站点进行视频连线。</a:t>
            </a:r>
            <a:endParaRPr lang="zh-CN" altLang="en-US"/>
          </a:p>
          <a:p>
            <a:r>
              <a:rPr lang="zh-CN" altLang="en-US"/>
              <a:t>第四步：视频接通后告知参保职工所需材料，材料齐全的即时受理并告知其10个工作日发放到位，材料不齐全的实行一次性告知。</a:t>
            </a:r>
            <a:endParaRPr lang="zh-CN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2742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网办掌办、一网通办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8185" y="1950720"/>
            <a:ext cx="104444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第一步：点击“网办掌办”“一网通办”</a:t>
            </a:r>
            <a:endParaRPr lang="zh-CN" altLang="en-US"/>
          </a:p>
          <a:p>
            <a:r>
              <a:rPr lang="zh-CN" altLang="en-US"/>
              <a:t>第二步：主动弹出以下内容</a:t>
            </a:r>
            <a:endParaRPr lang="zh-CN" altLang="en-US"/>
          </a:p>
          <a:p>
            <a:r>
              <a:rPr lang="zh-CN" altLang="en-US"/>
              <a:t>1.“网上办”：</a:t>
            </a:r>
            <a:endParaRPr lang="zh-CN" altLang="en-US"/>
          </a:p>
          <a:p>
            <a:r>
              <a:rPr lang="zh-CN" altLang="en-US"/>
              <a:t>山东省政务服务网（菏泽市）：http://hzzwfw.sd.gov.cn/hz/public/index</a:t>
            </a:r>
            <a:endParaRPr lang="zh-CN" altLang="en-US"/>
          </a:p>
          <a:p>
            <a:r>
              <a:rPr lang="zh-CN" altLang="en-US"/>
              <a:t>菏泽市单位网上医保服务系统：</a:t>
            </a:r>
            <a:endParaRPr lang="zh-CN" altLang="en-US"/>
          </a:p>
          <a:p>
            <a:r>
              <a:rPr lang="zh-CN" altLang="en-US"/>
              <a:t>https://ggfw.hzylbz.heze.gov.cn/SmPsc/#/login?type=org</a:t>
            </a:r>
            <a:endParaRPr lang="zh-CN" altLang="en-US"/>
          </a:p>
          <a:p>
            <a:r>
              <a:rPr lang="zh-CN" altLang="en-US"/>
              <a:t>菏泽市个人网上医保服务系统：</a:t>
            </a:r>
            <a:endParaRPr lang="zh-CN" altLang="en-US"/>
          </a:p>
          <a:p>
            <a:r>
              <a:rPr lang="zh-CN" altLang="en-US"/>
              <a:t>https://ggfw.hzylbz.heze.gov.cn/SmPsc/#/login?type=per</a:t>
            </a:r>
            <a:endParaRPr lang="zh-CN" altLang="en-US"/>
          </a:p>
          <a:p>
            <a:r>
              <a:rPr lang="zh-CN" altLang="en-US"/>
              <a:t>2.“掌上办”：</a:t>
            </a:r>
            <a:endParaRPr lang="zh-CN" altLang="en-US"/>
          </a:p>
          <a:p>
            <a:r>
              <a:rPr lang="zh-CN" altLang="en-US"/>
              <a:t>微信或支付宝搜索：菏泽医保小程序</a:t>
            </a:r>
            <a:endParaRPr lang="zh-CN" altLang="en-US"/>
          </a:p>
          <a:p>
            <a:r>
              <a:rPr lang="zh-CN" altLang="en-US"/>
              <a:t>3.“一网通办”：</a:t>
            </a:r>
            <a:endParaRPr lang="zh-CN" altLang="en-US"/>
          </a:p>
          <a:p>
            <a:r>
              <a:rPr lang="zh-CN" altLang="en-US"/>
              <a:t>山东省人民政府网：http://www.shandong.gov.cn/</a:t>
            </a:r>
            <a:endParaRPr lang="zh-CN" altLang="en-US"/>
          </a:p>
          <a:p>
            <a:r>
              <a:rPr lang="zh-CN" altLang="en-US"/>
              <a:t>第三步：视频连线可视化便民服务站。</a:t>
            </a:r>
            <a:endParaRPr lang="zh-CN" altLang="en-US"/>
          </a:p>
          <a:p>
            <a:r>
              <a:rPr lang="zh-CN" altLang="en-US"/>
              <a:t>第四步：工作人员开始解答或指导办理相关业务。</a:t>
            </a:r>
            <a:endParaRPr lang="zh-CN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2742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电子凭证申领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5795" y="1362075"/>
            <a:ext cx="718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1、微信：打开微信，扫描下方二维码，按照指引激活医保电子凭证。</a:t>
            </a:r>
            <a:endParaRPr lang="zh-CN" altLang="en-US"/>
          </a:p>
        </p:txBody>
      </p:sp>
      <p:pic>
        <p:nvPicPr>
          <p:cNvPr id="4" name="图片 3" descr="激活二维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5388" y="2134553"/>
            <a:ext cx="3029585" cy="313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2742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电子凭证申领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5795" y="1362075"/>
            <a:ext cx="71837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2、支付宝：打开支付宝，扫描下方二维码，按照指引激活医保电子凭证。</a:t>
            </a:r>
            <a:endParaRPr lang="zh-CN" altLang="en-US"/>
          </a:p>
        </p:txBody>
      </p:sp>
      <p:pic>
        <p:nvPicPr>
          <p:cNvPr id="5" name="图片 7" descr="支付宝激活二维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0783" y="2454910"/>
            <a:ext cx="3109595" cy="3215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2742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电子凭证申领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8185" y="2105660"/>
            <a:ext cx="718375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3、微信或者支付宝搜索“菏泽医保”小程序—点击“医保电子凭证”进行激活。</a:t>
            </a:r>
            <a:endParaRPr lang="zh-CN" altLang="en-US"/>
          </a:p>
          <a:p>
            <a:r>
              <a:rPr lang="zh-CN" altLang="en-US"/>
              <a:t>4、国家医保服务平台：下载“国家医保服务平台”APP，点击首页“医保电子凭证”，按照指引激活医保电子凭证。</a:t>
            </a:r>
            <a:endParaRPr lang="zh-CN" altLang="en-US"/>
          </a:p>
          <a:p>
            <a:r>
              <a:rPr lang="zh-CN" altLang="en-US"/>
              <a:t>特别提示：16岁以下无身份证和智能手机的学生儿童和没有智能手机老年人，可通过其亲属（父母或子女）在国家医保服务平台“亲情账户”中添加家庭账户激活。具体操作方式可在小程序内查看.</a:t>
            </a:r>
            <a:endParaRPr lang="zh-CN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2742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老年人</a:t>
            </a:r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服务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8185" y="2105660"/>
            <a:ext cx="1024445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第一步：点击“老年人服务”</a:t>
            </a:r>
            <a:endParaRPr lang="zh-CN" altLang="en-US"/>
          </a:p>
          <a:p>
            <a:r>
              <a:rPr lang="zh-CN" altLang="en-US"/>
              <a:t>第二步：主动弹出</a:t>
            </a:r>
            <a:endParaRPr lang="zh-CN" altLang="en-US"/>
          </a:p>
          <a:p>
            <a:r>
              <a:rPr lang="zh-CN" altLang="en-US"/>
              <a:t>尊敬的老年朋友您好：欢迎您使用老年人服务功能板块，目前我市已根据老年人使用习惯，进行门户网站、菏泽医保小程序等适老化改造，简化使用步骤，优化界面交互，增加操作提示。针对老年人常用功能，在“菏泽医保小程序”提供大字版、语音版等服务模块，挂在首页醒目位置，方便老年人获取信息。在“手机视频办医保”系统中增加授权代理、亲友代办等功能，实现老年人授权代办相关医保服务事项。充分利用乡镇（街道）可视化医保便民服务站点、工作站和市县区后方科室视频连线，进一步推动医保经办服务网络向基层延伸。并把参保登记、医疗费手工报销、异地就医备案等服务事项下沉到乡镇（街道），门诊慢特病资格认定、异地就医转诊备案等服务事项延伸到定点医疗机构。请直接办理或通过业务查询办理相关业务。</a:t>
            </a:r>
            <a:endParaRPr lang="zh-CN" altLang="en-US"/>
          </a:p>
          <a:p>
            <a:r>
              <a:rPr lang="zh-CN" altLang="en-US"/>
              <a:t>第三步：视频连线可视化便民服务站。</a:t>
            </a:r>
            <a:endParaRPr lang="zh-CN" altLang="en-US"/>
          </a:p>
          <a:p>
            <a:r>
              <a:rPr lang="zh-CN" altLang="en-US"/>
              <a:t>第四步：工作人员解答或指导办理相关业务。</a:t>
            </a:r>
            <a:endParaRPr lang="zh-CN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1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005" y="449580"/>
            <a:ext cx="2444115" cy="5368925"/>
          </a:xfrm>
          <a:prstGeom prst="rect">
            <a:avLst/>
          </a:prstGeom>
        </p:spPr>
      </p:pic>
      <p:pic>
        <p:nvPicPr>
          <p:cNvPr id="19" name="图片 18" descr="1801647069698_.pi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910" y="661035"/>
            <a:ext cx="2186305" cy="494601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14605" y="3789680"/>
            <a:ext cx="12204700" cy="3068320"/>
          </a:xfrm>
          <a:prstGeom prst="rect">
            <a:avLst/>
          </a:prstGeom>
          <a:solidFill>
            <a:srgbClr val="809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273550" y="4488815"/>
            <a:ext cx="3746500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5400">
                <a:solidFill>
                  <a:schemeClr val="bg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谢谢观看</a:t>
            </a:r>
            <a:endParaRPr lang="zh-CN" altLang="en-US" sz="5400">
              <a:solidFill>
                <a:schemeClr val="bg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  <a:p>
            <a:pPr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bg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Thanks for watching</a:t>
            </a:r>
            <a:endParaRPr lang="zh-CN" altLang="en-US" sz="2000">
              <a:solidFill>
                <a:schemeClr val="bg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3595" y="615950"/>
            <a:ext cx="24739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实名</a:t>
            </a:r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认证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2315845" y="5613400"/>
            <a:ext cx="487680" cy="46799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/>
              <a:t>1</a:t>
            </a:r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1570355" y="6210300"/>
            <a:ext cx="1979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OCR</a:t>
            </a:r>
            <a:r>
              <a:rPr lang="zh-CN" altLang="en-US"/>
              <a:t>身份证识别</a:t>
            </a:r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5966460" y="5613400"/>
            <a:ext cx="487680" cy="46799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5658485" y="6210300"/>
            <a:ext cx="1104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人脸比对</a:t>
            </a:r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2956560" y="5881370"/>
            <a:ext cx="285623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1" name="椭圆 30"/>
          <p:cNvSpPr/>
          <p:nvPr/>
        </p:nvSpPr>
        <p:spPr>
          <a:xfrm>
            <a:off x="9937115" y="5647690"/>
            <a:ext cx="487680" cy="46799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/>
              <a:t>3</a:t>
            </a:r>
            <a:endParaRPr lang="en-US" altLang="zh-CN"/>
          </a:p>
        </p:txBody>
      </p:sp>
      <p:sp>
        <p:nvSpPr>
          <p:cNvPr id="38" name="文本框 37"/>
          <p:cNvSpPr txBox="1"/>
          <p:nvPr/>
        </p:nvSpPr>
        <p:spPr>
          <a:xfrm>
            <a:off x="9690100" y="6210300"/>
            <a:ext cx="1104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业务办理</a:t>
            </a:r>
            <a:endParaRPr lang="zh-CN" altLang="en-US"/>
          </a:p>
        </p:txBody>
      </p:sp>
      <p:cxnSp>
        <p:nvCxnSpPr>
          <p:cNvPr id="39" name="直接连接符 38"/>
          <p:cNvCxnSpPr/>
          <p:nvPr/>
        </p:nvCxnSpPr>
        <p:spPr>
          <a:xfrm>
            <a:off x="6845935" y="5882005"/>
            <a:ext cx="285623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3340" y="1169035"/>
            <a:ext cx="2473960" cy="42868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110" y="1192530"/>
            <a:ext cx="2557780" cy="42443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846060" y="1608455"/>
            <a:ext cx="363601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首次进入系统的用户选择业务办理的时候，需要进行实名认证，需上传身份证反正面，上传成功之后，需进行人脸识别操作。认证成功方可进行业务办理。</a:t>
            </a:r>
            <a:endParaRPr lang="zh-CN" altLang="en-US"/>
          </a:p>
          <a:p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注释：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zh-CN" altLang="en-US"/>
              <a:t>1、从“菏泽医保”小程序入口进入的用户，不需要再次实名认证。（菏泽医保小程序已实名认证过）。</a:t>
            </a:r>
            <a:endParaRPr lang="zh-CN" altLang="en-US"/>
          </a:p>
          <a:p>
            <a:r>
              <a:rPr lang="zh-CN" altLang="en-US"/>
              <a:t>2、只有菏泽参保用户才能通过实名认证进入系统。（按照市局要求定时更新用户库，</a:t>
            </a:r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已加密</a:t>
            </a:r>
            <a:r>
              <a:rPr lang="zh-CN" altLang="en-US"/>
              <a:t>）。</a:t>
            </a:r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975" y="1483995"/>
            <a:ext cx="2218690" cy="35991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5975" y="660400"/>
            <a:ext cx="2742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业务办理</a:t>
            </a:r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流程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pic>
        <p:nvPicPr>
          <p:cNvPr id="6" name="图片 5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47460" y="1177290"/>
            <a:ext cx="2837815" cy="5368925"/>
          </a:xfrm>
          <a:prstGeom prst="rect">
            <a:avLst/>
          </a:prstGeom>
        </p:spPr>
      </p:pic>
      <p:pic>
        <p:nvPicPr>
          <p:cNvPr id="11" name="图片 10" descr="911654584238_.p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930" y="1504315"/>
            <a:ext cx="2428875" cy="4773930"/>
          </a:xfrm>
          <a:prstGeom prst="rect">
            <a:avLst/>
          </a:prstGeom>
        </p:spPr>
      </p:pic>
      <p:pic>
        <p:nvPicPr>
          <p:cNvPr id="16" name="图片 15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0770" y="1177925"/>
            <a:ext cx="2837815" cy="5368925"/>
          </a:xfrm>
          <a:prstGeom prst="rect">
            <a:avLst/>
          </a:prstGeom>
        </p:spPr>
      </p:pic>
      <p:pic>
        <p:nvPicPr>
          <p:cNvPr id="17" name="图片 16" descr="0ec52b50727cfea909aa073eb5e83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900" y="1445895"/>
            <a:ext cx="2535555" cy="48323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2742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门诊慢特病申请和备案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8185" y="1950720"/>
            <a:ext cx="104444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程：“手机视频办医保”—业务办理—选择“门诊慢特病待遇认定和两病资格办理”—选择“职工（居民）门诊慢特病材料受理和待遇认定”—填写基础信息（代办人与被代办人姓名、身份证号码、联系电话、关系、申报病种、定点医院）—上传材料（代办人与被代办人有效身份证件、病历、检查化验报告）—工作人员审核—申请人确认审核结果—电子签章—业务办结告知；</a:t>
            </a:r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60400"/>
            <a:ext cx="2742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小程序流程</a:t>
            </a:r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截图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pic>
        <p:nvPicPr>
          <p:cNvPr id="4" name="图片 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4230" y="1158240"/>
            <a:ext cx="2837815" cy="5368925"/>
          </a:xfrm>
          <a:prstGeom prst="rect">
            <a:avLst/>
          </a:prstGeom>
        </p:spPr>
      </p:pic>
      <p:pic>
        <p:nvPicPr>
          <p:cNvPr id="5" name="图片 4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8995" y="1158240"/>
            <a:ext cx="2837815" cy="5368925"/>
          </a:xfrm>
          <a:prstGeom prst="rect">
            <a:avLst/>
          </a:prstGeom>
        </p:spPr>
      </p:pic>
      <p:pic>
        <p:nvPicPr>
          <p:cNvPr id="6" name="图片 5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7410" y="1158240"/>
            <a:ext cx="2837815" cy="5368925"/>
          </a:xfrm>
          <a:prstGeom prst="rect">
            <a:avLst/>
          </a:prstGeom>
        </p:spPr>
      </p:pic>
      <p:pic>
        <p:nvPicPr>
          <p:cNvPr id="12" name="图片 11" descr="971654586987_.p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285" y="1445260"/>
            <a:ext cx="2476500" cy="47948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675" y="1445260"/>
            <a:ext cx="2407920" cy="49155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5850" y="1431925"/>
            <a:ext cx="2476500" cy="49288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21665"/>
            <a:ext cx="20459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选择医保服务站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15075" y="1811655"/>
            <a:ext cx="4584065" cy="2860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Songti SC Regular" panose="02010600040101010101" charset="-122"/>
                <a:ea typeface="Songti SC Regular" panose="02010600040101010101" charset="-122"/>
                <a:cs typeface="Songti SC Regular" panose="02010600040101010101" charset="-122"/>
              </a:rPr>
              <a:t>匹配原则</a:t>
            </a:r>
            <a:endParaRPr lang="zh-CN" altLang="en-US">
              <a:latin typeface="Songti SC Regular" panose="02010600040101010101" charset="-122"/>
              <a:ea typeface="Songti SC Regular" panose="02010600040101010101" charset="-122"/>
              <a:cs typeface="Songti SC Regular" panose="02010600040101010101" charset="-122"/>
            </a:endParaRPr>
          </a:p>
          <a:p>
            <a:endParaRPr lang="zh-CN" altLang="en-US">
              <a:latin typeface="Songti SC Regular" panose="02010600040101010101" charset="-122"/>
              <a:ea typeface="Songti SC Regular" panose="02010600040101010101" charset="-122"/>
              <a:cs typeface="Songti SC Regular" panose="02010600040101010101" charset="-122"/>
            </a:endParaRPr>
          </a:p>
          <a:p>
            <a:pPr>
              <a:lnSpc>
                <a:spcPct val="160000"/>
              </a:lnSpc>
            </a:pPr>
            <a:r>
              <a:rPr lang="zh-CN" altLang="en-US">
                <a:latin typeface="Songti SC Regular" panose="02010600040101010101" charset="-122"/>
                <a:ea typeface="Songti SC Regular" panose="02010600040101010101" charset="-122"/>
                <a:cs typeface="Songti SC Regular" panose="02010600040101010101" charset="-122"/>
              </a:rPr>
              <a:t>（</a:t>
            </a:r>
            <a:r>
              <a:rPr lang="en-US" altLang="zh-CN">
                <a:latin typeface="Songti SC Regular" panose="02010600040101010101" charset="-122"/>
                <a:ea typeface="Songti SC Regular" panose="02010600040101010101" charset="-122"/>
                <a:cs typeface="Songti SC Regular" panose="02010600040101010101" charset="-122"/>
              </a:rPr>
              <a:t>1</a:t>
            </a:r>
            <a:r>
              <a:rPr lang="zh-CN" altLang="en-US">
                <a:latin typeface="Songti SC Regular" panose="02010600040101010101" charset="-122"/>
                <a:ea typeface="Songti SC Regular" panose="02010600040101010101" charset="-122"/>
                <a:cs typeface="Songti SC Regular" panose="02010600040101010101" charset="-122"/>
              </a:rPr>
              <a:t>）根据</a:t>
            </a:r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Songti SC Regular" panose="02010600040101010101" charset="-122"/>
                <a:ea typeface="Songti SC Regular" panose="02010600040101010101" charset="-122"/>
                <a:cs typeface="Songti SC Regular" panose="02010600040101010101" charset="-122"/>
              </a:rPr>
              <a:t>户籍所在区县</a:t>
            </a:r>
            <a:r>
              <a:rPr lang="zh-CN" altLang="en-US">
                <a:latin typeface="Songti SC Regular" panose="02010600040101010101" charset="-122"/>
                <a:ea typeface="Songti SC Regular" panose="02010600040101010101" charset="-122"/>
                <a:cs typeface="Songti SC Regular" panose="02010600040101010101" charset="-122"/>
              </a:rPr>
              <a:t>，推荐就近的医保服务站；</a:t>
            </a:r>
            <a:endParaRPr lang="zh-CN" altLang="en-US">
              <a:latin typeface="Songti SC Regular" panose="02010600040101010101" charset="-122"/>
              <a:ea typeface="Songti SC Regular" panose="02010600040101010101" charset="-122"/>
              <a:cs typeface="Songti SC Regular" panose="02010600040101010101" charset="-122"/>
            </a:endParaRPr>
          </a:p>
          <a:p>
            <a:pPr>
              <a:lnSpc>
                <a:spcPct val="160000"/>
              </a:lnSpc>
            </a:pPr>
            <a:r>
              <a:rPr lang="zh-CN" altLang="en-US">
                <a:latin typeface="Songti SC Regular" panose="02010600040101010101" charset="-122"/>
                <a:ea typeface="Songti SC Regular" panose="02010600040101010101" charset="-122"/>
                <a:cs typeface="Songti SC Regular" panose="02010600040101010101" charset="-122"/>
              </a:rPr>
              <a:t>（</a:t>
            </a:r>
            <a:r>
              <a:rPr lang="en-US" altLang="zh-CN">
                <a:latin typeface="Songti SC Regular" panose="02010600040101010101" charset="-122"/>
                <a:ea typeface="Songti SC Regular" panose="02010600040101010101" charset="-122"/>
                <a:cs typeface="Songti SC Regular" panose="02010600040101010101" charset="-122"/>
              </a:rPr>
              <a:t>2</a:t>
            </a:r>
            <a:r>
              <a:rPr lang="zh-CN" altLang="en-US">
                <a:latin typeface="Songti SC Regular" panose="02010600040101010101" charset="-122"/>
                <a:ea typeface="Songti SC Regular" panose="02010600040101010101" charset="-122"/>
                <a:cs typeface="Songti SC Regular" panose="02010600040101010101" charset="-122"/>
              </a:rPr>
              <a:t>）根据医保服务站</a:t>
            </a:r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Songti SC Regular" panose="02010600040101010101" charset="-122"/>
                <a:ea typeface="Songti SC Regular" panose="02010600040101010101" charset="-122"/>
                <a:cs typeface="Songti SC Regular" panose="02010600040101010101" charset="-122"/>
              </a:rPr>
              <a:t>排队情况</a:t>
            </a:r>
            <a:r>
              <a:rPr lang="zh-CN" altLang="en-US">
                <a:latin typeface="Songti SC Regular" panose="02010600040101010101" charset="-122"/>
                <a:ea typeface="Songti SC Regular" panose="02010600040101010101" charset="-122"/>
                <a:cs typeface="Songti SC Regular" panose="02010600040101010101" charset="-122"/>
              </a:rPr>
              <a:t>，推荐</a:t>
            </a:r>
            <a:r>
              <a:rPr lang="zh-CN" altLang="en-US">
                <a:latin typeface="Songti SC Regular" panose="02010600040101010101" charset="-122"/>
                <a:ea typeface="Songti SC Regular" panose="02010600040101010101" charset="-122"/>
                <a:cs typeface="Songti SC Regular" panose="02010600040101010101" charset="-122"/>
                <a:sym typeface="+mn-ea"/>
              </a:rPr>
              <a:t>空闲</a:t>
            </a:r>
            <a:r>
              <a:rPr lang="zh-CN" altLang="en-US">
                <a:latin typeface="Songti SC Regular" panose="02010600040101010101" charset="-122"/>
                <a:ea typeface="Songti SC Regular" panose="02010600040101010101" charset="-122"/>
                <a:cs typeface="Songti SC Regular" panose="02010600040101010101" charset="-122"/>
              </a:rPr>
              <a:t>或</a:t>
            </a:r>
            <a:r>
              <a:rPr lang="zh-CN" altLang="en-US">
                <a:latin typeface="Songti SC Regular" panose="02010600040101010101" charset="-122"/>
                <a:ea typeface="Songti SC Regular" panose="02010600040101010101" charset="-122"/>
                <a:cs typeface="Songti SC Regular" panose="02010600040101010101" charset="-122"/>
                <a:sym typeface="+mn-ea"/>
              </a:rPr>
              <a:t>排队人数较少</a:t>
            </a:r>
            <a:r>
              <a:rPr lang="zh-CN" altLang="en-US">
                <a:latin typeface="Songti SC Regular" panose="02010600040101010101" charset="-122"/>
                <a:ea typeface="Songti SC Regular" panose="02010600040101010101" charset="-122"/>
                <a:cs typeface="Songti SC Regular" panose="02010600040101010101" charset="-122"/>
              </a:rPr>
              <a:t>的医保服务站点，并把该所属区域的所有医保站列表显示出来；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000" y="1442085"/>
            <a:ext cx="2223770" cy="47358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445" y="1686560"/>
            <a:ext cx="1961515" cy="42468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02990" y="1449705"/>
            <a:ext cx="2223770" cy="47358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260" y="1694180"/>
            <a:ext cx="1960880" cy="42468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16200000">
            <a:off x="501990" y="804205"/>
            <a:ext cx="360000" cy="72000"/>
          </a:xfrm>
          <a:prstGeom prst="roundRect">
            <a:avLst>
              <a:gd name="adj" fmla="val 50000"/>
            </a:avLst>
          </a:prstGeom>
          <a:solidFill>
            <a:srgbClr val="94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94C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230" y="621665"/>
            <a:ext cx="20459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位置</a:t>
            </a:r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显示</a:t>
            </a:r>
            <a:endParaRPr lang="zh-CN" altLang="en-US" sz="2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82100" y="1811655"/>
            <a:ext cx="2064385" cy="1642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Songti SC Regular" panose="02010600040101010101" charset="-122"/>
                <a:ea typeface="Songti SC Regular" panose="02010600040101010101" charset="-122"/>
                <a:cs typeface="Songti SC Regular" panose="02010600040101010101" charset="-122"/>
              </a:rPr>
              <a:t>参保用户呼入平台后，工作人员可以从后台看到呼入地图位置。</a:t>
            </a:r>
            <a:endParaRPr lang="zh-CN" altLang="en-US">
              <a:latin typeface="Songti SC Regular" panose="02010600040101010101" charset="-122"/>
              <a:ea typeface="Songti SC Regular" panose="02010600040101010101" charset="-122"/>
              <a:cs typeface="Songti SC Regular" panose="02010600040101010101" charset="-122"/>
            </a:endParaRPr>
          </a:p>
          <a:p>
            <a:pPr>
              <a:lnSpc>
                <a:spcPct val="160000"/>
              </a:lnSpc>
            </a:pPr>
            <a:endParaRPr lang="zh-CN" altLang="en-US"/>
          </a:p>
        </p:txBody>
      </p:sp>
      <p:pic>
        <p:nvPicPr>
          <p:cNvPr id="4" name="图片 3" descr="44451654581214_.pic_h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6155" y="1578610"/>
            <a:ext cx="7559675" cy="425005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REFSHAPE" val="1383818996"/>
</p:tagLst>
</file>

<file path=ppt/tags/tag2.xml><?xml version="1.0" encoding="utf-8"?>
<p:tagLst xmlns:p="http://schemas.openxmlformats.org/presentationml/2006/main">
  <p:tag name="KSO_WM_UNIT_PLACING_PICTURE_USER_VIEWPORT" val="{&quot;height&quot;:7159,&quot;width&quot;:3404}"/>
</p:tagLst>
</file>

<file path=ppt/tags/tag3.xml><?xml version="1.0" encoding="utf-8"?>
<p:tagLst xmlns:p="http://schemas.openxmlformats.org/presentationml/2006/main">
  <p:tag name="KSO_WM_UNIT_PLACING_PICTURE_USER_VIEWPORT" val="{&quot;height&quot;:6491,&quot;width&quot;:2893}"/>
</p:tagLst>
</file>

<file path=ppt/tags/tag4.xml><?xml version="1.0" encoding="utf-8"?>
<p:tagLst xmlns:p="http://schemas.openxmlformats.org/presentationml/2006/main">
  <p:tag name="KSO_WM_UNIT_PLACING_PICTURE_USER_VIEWPORT" val="{&quot;height&quot;:6490,&quot;width&quot;:2931}"/>
</p:tagLst>
</file>

<file path=ppt/tags/tag5.xml><?xml version="1.0" encoding="utf-8"?>
<p:tagLst xmlns:p="http://schemas.openxmlformats.org/presentationml/2006/main">
  <p:tag name="KSO_WM_UNIT_PLACING_PICTURE_USER_VIEWPORT" val="{&quot;height&quot;:7159,&quot;width&quot;:3404}"/>
</p:tagLst>
</file>

<file path=ppt/tags/tag6.xml><?xml version="1.0" encoding="utf-8"?>
<p:tagLst xmlns:p="http://schemas.openxmlformats.org/presentationml/2006/main">
  <p:tag name="KSO_WM_UNIT_PLACING_PICTURE_USER_VIEWPORT" val="{&quot;height&quot;:26880,&quot;width&quot;:12420}"/>
</p:tagLst>
</file>

<file path=ppt/tags/tag7.xml><?xml version="1.0" encoding="utf-8"?>
<p:tagLst xmlns:p="http://schemas.openxmlformats.org/presentationml/2006/main">
  <p:tag name="REFSHAPE" val="1383818996"/>
</p:tagLst>
</file>

<file path=ppt/tags/tag8.xml><?xml version="1.0" encoding="utf-8"?>
<p:tagLst xmlns:p="http://schemas.openxmlformats.org/presentationml/2006/main">
  <p:tag name="COMMONDATA" val="eyJoZGlkIjoiMDBhNjhjOWY2MWI2MWU2ZDVlYTY0MGNkNjJiMjdlZmQ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4573</Words>
  <Application>WPS 表格</Application>
  <PresentationFormat>宽屏</PresentationFormat>
  <Paragraphs>246</Paragraphs>
  <Slides>38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5" baseType="lpstr">
      <vt:lpstr>Arial</vt:lpstr>
      <vt:lpstr>宋体</vt:lpstr>
      <vt:lpstr>Wingdings</vt:lpstr>
      <vt:lpstr>汉仪晓波花月圆W</vt:lpstr>
      <vt:lpstr>苹方-简</vt:lpstr>
      <vt:lpstr>汉仪雅酷黑 45W</vt:lpstr>
      <vt:lpstr>汉仪长美黑简</vt:lpstr>
      <vt:lpstr>Songti SC Regular</vt:lpstr>
      <vt:lpstr>Calibri</vt:lpstr>
      <vt:lpstr>微软雅黑</vt:lpstr>
      <vt:lpstr>汉仪旗黑</vt:lpstr>
      <vt:lpstr>宋体</vt:lpstr>
      <vt:lpstr>Arial Unicode MS</vt:lpstr>
      <vt:lpstr>汉仪书宋二KW</vt:lpstr>
      <vt:lpstr>微软雅黑</vt:lpstr>
      <vt:lpstr>汉仪中黑KW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doten  ོ</cp:lastModifiedBy>
  <cp:revision>117</cp:revision>
  <dcterms:created xsi:type="dcterms:W3CDTF">2022-06-07T07:55:00Z</dcterms:created>
  <dcterms:modified xsi:type="dcterms:W3CDTF">2022-06-07T07:55:00Z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2052-4.2.2.6882</vt:lpwstr>
  </property>
  <property fmtid="{D5CDD505-2E9C-101B-9397-08002B2CF9AE}" pid="3" name="ICV">
    <vt:lpwstr>423F9872C92241718172B34DADF66A46</vt:lpwstr>
  </property>
  <property fmtid="{D5CDD505-2E9C-101B-9397-08002B2CF9AE}" pid="4" name="commondata">
    <vt:lpwstr>eyJoZGlkIjoiMDBhNjhjOWY2MWI2MWU2ZDVlYTY0MGNkNjJiMjdlZmQifQ==</vt:lpwstr>
  </property>
</Properties>
</file>